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9" r:id="rId3"/>
    <p:sldId id="277" r:id="rId4"/>
    <p:sldId id="273" r:id="rId5"/>
    <p:sldId id="260" r:id="rId6"/>
    <p:sldId id="274" r:id="rId7"/>
    <p:sldId id="276" r:id="rId8"/>
    <p:sldId id="257" r:id="rId9"/>
    <p:sldId id="265" r:id="rId10"/>
    <p:sldId id="278" r:id="rId11"/>
    <p:sldId id="266" r:id="rId12"/>
    <p:sldId id="279" r:id="rId13"/>
    <p:sldId id="267" r:id="rId14"/>
    <p:sldId id="270" r:id="rId15"/>
    <p:sldId id="280" r:id="rId16"/>
    <p:sldId id="282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08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6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231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1500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97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0383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16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318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055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4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56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61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194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611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778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091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32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E4153-273B-4422-93BB-CA14BEBFC65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8DE10EE-2170-4180-88DE-BBF98DABFA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84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kk.wikipedia.org/wiki/&#1082;&#1086;&#1085;&#1094;&#1077;&#1085;&#1090;&#1088;&#1072;&#1094;&#1080;&#1103;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kk.wikipedia.org/wiki/&#1082;&#1086;&#1085;&#1094;&#1077;&#1085;&#1090;&#1088;&#1072;&#1094;&#1080;&#1103;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m3-tub-kz.yandex.net/i?id=55a11b8d54d3766058f4a53cf0bdfe39&amp;n=33&amp;h=190&amp;w=254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citruscollege.edu/lc/archive/biology/PublishingImages/c04_04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m3-tub-kz.yandex.net/i?id=e5d9c498dd8a635a6407fa0c52965c23&amp;n=33&amp;h=190&amp;w=25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908720"/>
            <a:ext cx="7128792" cy="3888432"/>
          </a:xfrm>
        </p:spPr>
        <p:txBody>
          <a:bodyPr>
            <a:normAutofit fontScale="85000" lnSpcReduction="10000"/>
          </a:bodyPr>
          <a:lstStyle/>
          <a:p>
            <a:r>
              <a:rPr lang="kk-KZ" sz="4800" dirty="0">
                <a:solidFill>
                  <a:srgbClr val="0070C0"/>
                </a:solidFill>
              </a:rPr>
              <a:t>Ерітіндідегі еріген заттың молярлық концентрациясы. </a:t>
            </a:r>
            <a:endParaRPr lang="ru-RU" sz="4800" dirty="0">
              <a:solidFill>
                <a:srgbClr val="0070C0"/>
              </a:solidFill>
            </a:endParaRPr>
          </a:p>
          <a:p>
            <a:r>
              <a:rPr lang="kk-KZ" sz="4800" dirty="0">
                <a:solidFill>
                  <a:srgbClr val="0070C0"/>
                </a:solidFill>
              </a:rPr>
              <a:t> Практикалық жұмыс №5.</a:t>
            </a:r>
            <a:endParaRPr lang="ru-RU" sz="4800" dirty="0">
              <a:solidFill>
                <a:srgbClr val="0070C0"/>
              </a:solidFill>
            </a:endParaRPr>
          </a:p>
          <a:p>
            <a:r>
              <a:rPr lang="kk-KZ" sz="4800" dirty="0">
                <a:solidFill>
                  <a:srgbClr val="0070C0"/>
                </a:solidFill>
              </a:rPr>
              <a:t>Молярлы және проценттік концентрациясы белгілі ерітінділер дайындау</a:t>
            </a:r>
            <a:endParaRPr lang="ru-RU" sz="4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97152"/>
            <a:ext cx="1890713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04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797152"/>
            <a:ext cx="1890713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764704"/>
            <a:ext cx="76328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Тапсырма:</a:t>
            </a:r>
          </a:p>
          <a:p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№1. Массасы 20г тұзды 180г суда еріткенде түзілген ерітіндідегі тұздың массалық үлесін есептеңдер.</a:t>
            </a:r>
          </a:p>
          <a:p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№2. Судың 500миллилитрінде 100л хлорсутек(қ.ж) еріткенде алынған ерітіндідегі хлорсутектің массалық үлесін есептеңдер</a:t>
            </a:r>
          </a:p>
          <a:p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№3. Натрий хлоридінің массалық үлесі10%-тік массасы 40г ерітіндісін даярлау үшін қажетті тұз бен судың массасын есептеңдер.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08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99" t="36493" r="3564" b="2880"/>
          <a:stretch/>
        </p:blipFill>
        <p:spPr bwMode="auto">
          <a:xfrm>
            <a:off x="7020272" y="4941168"/>
            <a:ext cx="1892959" cy="163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3" y="476672"/>
            <a:ext cx="87337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Көлемдік үлес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концентрациясы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еріген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көлемінің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ерітіндінің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жалпы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көлеміне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қатынасы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бұл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процентпен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сипатталады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 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52" t="42038"/>
          <a:stretch/>
        </p:blipFill>
        <p:spPr bwMode="auto">
          <a:xfrm>
            <a:off x="4572000" y="2643182"/>
            <a:ext cx="1214446" cy="1134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/>
          <a:srcRect l="21005" t="60256" r="72100" b="32479"/>
          <a:stretch>
            <a:fillRect/>
          </a:stretch>
        </p:blipFill>
        <p:spPr bwMode="auto">
          <a:xfrm>
            <a:off x="3143240" y="2643182"/>
            <a:ext cx="142876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5720" y="4214818"/>
            <a:ext cx="72866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Мұндағы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ерітіндідегі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еріген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заттың көлемі,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 – жалпы ерітіндінің көлемі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419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marL="742950" lvl="0" indent="-742950">
              <a:buNone/>
            </a:pPr>
            <a:r>
              <a:rPr lang="kk-KZ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3.Молярлы концентрация С(х ) деп 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ерітіндінің 1 л-де(1дм</a:t>
            </a:r>
            <a:r>
              <a:rPr lang="kk-KZ" sz="4000" b="1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 ) еріген заттың моль санымен өлшенетін шаманы айтады.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None/>
            </a:pP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C(x) =  ν(е.з) /V(ер-ді) ; </a:t>
            </a:r>
          </a:p>
          <a:p>
            <a:pPr marL="742950" indent="-742950">
              <a:buNone/>
            </a:pP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C(x) =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kk-KZ" sz="4000" b="1" baseline="-25000" dirty="0" smtClean="0">
                <a:latin typeface="Times New Roman" pitchFamily="18" charset="0"/>
                <a:cs typeface="Times New Roman" pitchFamily="18" charset="0"/>
              </a:rPr>
              <a:t>(е.з)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/М(е.з)∙</a:t>
            </a:r>
            <a:r>
              <a:rPr lang="kk-KZ" sz="40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V(ер-ді)  моль/л 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None/>
            </a:pP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моль/дм</a:t>
            </a:r>
            <a:r>
              <a:rPr lang="kk-KZ" sz="40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88569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олярлық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концентрация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еріген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мөлшерінің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ерітіндінің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көлеміне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қатынасы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өлшем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ліктері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моль / м</a:t>
            </a:r>
            <a:r>
              <a:rPr lang="kk-KZ" sz="3200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kk-KZ" sz="3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моль </a:t>
            </a:r>
            <a:r>
              <a:rPr lang="kk-KZ" sz="3600" dirty="0">
                <a:latin typeface="Times New Roman" pitchFamily="18" charset="0"/>
                <a:cs typeface="Times New Roman" pitchFamily="18" charset="0"/>
              </a:rPr>
              <a:t>/дм</a:t>
            </a:r>
            <a:r>
              <a:rPr lang="kk-KZ" sz="3600" baseline="30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kk-KZ" sz="3600" dirty="0"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kk-KZ" sz="3600" baseline="30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еріткіште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ери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алатын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мөлшерімен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анықталады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401" y="6306769"/>
            <a:ext cx="7272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http://kk.wikipedia.org/wiki/</a:t>
            </a:r>
            <a:r>
              <a:rPr lang="ru-RU" dirty="0" smtClean="0">
                <a:hlinkClick r:id="rId2"/>
              </a:rPr>
              <a:t>концентрация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3"/>
          <a:srcRect l="21165" t="59402" r="70497" b="34188"/>
          <a:stretch>
            <a:fillRect/>
          </a:stretch>
        </p:blipFill>
        <p:spPr bwMode="auto">
          <a:xfrm>
            <a:off x="3948112" y="3124200"/>
            <a:ext cx="2124086" cy="123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3293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99" t="36493" r="3564" b="2880"/>
          <a:stretch/>
        </p:blipFill>
        <p:spPr bwMode="auto">
          <a:xfrm>
            <a:off x="7020272" y="4941168"/>
            <a:ext cx="1892959" cy="163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401" y="6306769"/>
            <a:ext cx="7272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http://kk.wikipedia.org/wiki/</a:t>
            </a:r>
            <a:r>
              <a:rPr lang="ru-RU" dirty="0" smtClean="0">
                <a:hlinkClick r:id="rId3"/>
              </a:rPr>
              <a:t>концентрация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67544" y="536196"/>
                <a:ext cx="8064896" cy="6362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k-KZ" sz="3600" dirty="0">
                    <a:latin typeface="Times New Roman" pitchFamily="18" charset="0"/>
                    <a:cs typeface="Times New Roman" pitchFamily="18" charset="0"/>
                  </a:rPr>
                  <a:t>Мысалы : </a:t>
                </a:r>
                <a:endParaRPr lang="kk-KZ" sz="3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kk-KZ" sz="3600" dirty="0" smtClean="0">
                    <a:latin typeface="Times New Roman" pitchFamily="18" charset="0"/>
                    <a:cs typeface="Times New Roman" pitchFamily="18" charset="0"/>
                  </a:rPr>
                  <a:t>1 </a:t>
                </a:r>
                <a:r>
                  <a:rPr lang="kk-KZ" sz="3600" dirty="0">
                    <a:latin typeface="Times New Roman" pitchFamily="18" charset="0"/>
                    <a:cs typeface="Times New Roman" pitchFamily="18" charset="0"/>
                  </a:rPr>
                  <a:t>моль натрий хлоридінің массасы былай өрнектеледі  </a:t>
                </a:r>
                <a:r>
                  <a:rPr lang="ru-RU" sz="3600" dirty="0"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kk-KZ" sz="3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kk-KZ" sz="3600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kk-KZ" sz="3600" i="1"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</m:oMath>
                </a14:m>
                <a:r>
                  <a:rPr lang="kk-KZ" sz="3600" dirty="0">
                    <a:latin typeface="Times New Roman" pitchFamily="18" charset="0"/>
                    <a:cs typeface="Times New Roman" pitchFamily="18" charset="0"/>
                  </a:rPr>
                  <a:t> бұдан  </a:t>
                </a:r>
                <a:endParaRPr lang="kk-KZ" sz="3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kk-KZ" sz="3600" dirty="0" smtClean="0">
                    <a:latin typeface="Times New Roman" pitchFamily="18" charset="0"/>
                    <a:cs typeface="Times New Roman" pitchFamily="18" charset="0"/>
                  </a:rPr>
                  <a:t>m </a:t>
                </a:r>
                <a:r>
                  <a:rPr lang="kk-KZ" sz="3600" dirty="0">
                    <a:latin typeface="Times New Roman" pitchFamily="18" charset="0"/>
                    <a:cs typeface="Times New Roman" pitchFamily="18" charset="0"/>
                  </a:rPr>
                  <a:t>= ν·M</a:t>
                </a:r>
                <a:endParaRPr lang="ru-RU" sz="3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3600" dirty="0" smtClean="0">
                    <a:latin typeface="Times New Roman" pitchFamily="18" charset="0"/>
                    <a:cs typeface="Times New Roman" pitchFamily="18" charset="0"/>
                  </a:rPr>
                  <a:t>M(</a:t>
                </a:r>
                <a:r>
                  <a:rPr lang="en-US" sz="3600" dirty="0" err="1" smtClean="0">
                    <a:latin typeface="Times New Roman" pitchFamily="18" charset="0"/>
                    <a:cs typeface="Times New Roman" pitchFamily="18" charset="0"/>
                  </a:rPr>
                  <a:t>NaCl</a:t>
                </a:r>
                <a:r>
                  <a:rPr lang="en-US" sz="3600" dirty="0" smtClean="0">
                    <a:latin typeface="Times New Roman" pitchFamily="18" charset="0"/>
                    <a:cs typeface="Times New Roman" pitchFamily="18" charset="0"/>
                  </a:rPr>
                  <a:t>) </a:t>
                </a:r>
                <a:r>
                  <a:rPr lang="en-US" sz="3600" dirty="0">
                    <a:latin typeface="Times New Roman" pitchFamily="18" charset="0"/>
                    <a:cs typeface="Times New Roman" pitchFamily="18" charset="0"/>
                  </a:rPr>
                  <a:t>= 23+35,5 = 58,5 </a:t>
                </a:r>
                <a:r>
                  <a:rPr lang="kk-KZ" sz="3600" dirty="0" smtClean="0">
                    <a:latin typeface="Times New Roman" pitchFamily="18" charset="0"/>
                    <a:cs typeface="Times New Roman" pitchFamily="18" charset="0"/>
                  </a:rPr>
                  <a:t>г/ моль (</a:t>
                </a:r>
                <a:r>
                  <a:rPr lang="en-US" sz="3600" dirty="0" smtClean="0">
                    <a:latin typeface="Times New Roman" pitchFamily="18" charset="0"/>
                    <a:cs typeface="Times New Roman" pitchFamily="18" charset="0"/>
                  </a:rPr>
                  <a:t>g·mole</a:t>
                </a:r>
                <a:r>
                  <a:rPr lang="en-US" sz="3600" baseline="30000" dirty="0" smtClean="0">
                    <a:latin typeface="Times New Roman" pitchFamily="18" charset="0"/>
                    <a:cs typeface="Times New Roman" pitchFamily="18" charset="0"/>
                  </a:rPr>
                  <a:t>-1</a:t>
                </a:r>
                <a:r>
                  <a:rPr lang="en-US" sz="36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kk-KZ" sz="3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kk-KZ" sz="3600" dirty="0">
                    <a:latin typeface="Times New Roman" pitchFamily="18" charset="0"/>
                    <a:cs typeface="Times New Roman" pitchFamily="18" charset="0"/>
                  </a:rPr>
                  <a:t>m </a:t>
                </a:r>
                <a:r>
                  <a:rPr lang="en-US" sz="3600" dirty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3600" dirty="0" err="1">
                    <a:latin typeface="Times New Roman" pitchFamily="18" charset="0"/>
                    <a:cs typeface="Times New Roman" pitchFamily="18" charset="0"/>
                  </a:rPr>
                  <a:t>NaCl</a:t>
                </a:r>
                <a:r>
                  <a:rPr lang="en-US" sz="3600" dirty="0">
                    <a:latin typeface="Times New Roman" pitchFamily="18" charset="0"/>
                    <a:cs typeface="Times New Roman" pitchFamily="18" charset="0"/>
                  </a:rPr>
                  <a:t>) </a:t>
                </a:r>
                <a:r>
                  <a:rPr lang="kk-KZ" sz="3600" dirty="0" smtClean="0">
                    <a:latin typeface="Times New Roman" pitchFamily="18" charset="0"/>
                    <a:cs typeface="Times New Roman" pitchFamily="18" charset="0"/>
                  </a:rPr>
                  <a:t>= 1· </a:t>
                </a:r>
                <a:r>
                  <a:rPr lang="en-US" sz="3600" dirty="0">
                    <a:latin typeface="Times New Roman" pitchFamily="18" charset="0"/>
                    <a:cs typeface="Times New Roman" pitchFamily="18" charset="0"/>
                  </a:rPr>
                  <a:t>58,5 = 58,5 </a:t>
                </a:r>
                <a:r>
                  <a:rPr lang="kk-KZ" sz="3600" dirty="0">
                    <a:latin typeface="Times New Roman" pitchFamily="18" charset="0"/>
                    <a:cs typeface="Times New Roman" pitchFamily="18" charset="0"/>
                  </a:rPr>
                  <a:t>г</a:t>
                </a:r>
                <a:endParaRPr lang="kk-KZ" sz="3600" baseline="30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kk-KZ" sz="3600" dirty="0" smtClean="0">
                    <a:latin typeface="Times New Roman" pitchFamily="18" charset="0"/>
                    <a:cs typeface="Times New Roman" pitchFamily="18" charset="0"/>
                  </a:rPr>
                  <a:t>яғни 58,5 г натрий хлоридін 1 дм</a:t>
                </a:r>
                <a:r>
                  <a:rPr lang="kk-KZ" sz="3600" baseline="30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kk-KZ" sz="3600" dirty="0" smtClean="0">
                    <a:latin typeface="Times New Roman" pitchFamily="18" charset="0"/>
                    <a:cs typeface="Times New Roman" pitchFamily="18" charset="0"/>
                  </a:rPr>
                  <a:t> суда ерітсең 1М ас тұзының ерітіндісін даярлай аламыз</a:t>
                </a:r>
                <a:endParaRPr lang="ru-RU" sz="3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3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36196"/>
                <a:ext cx="8064896" cy="6362767"/>
              </a:xfrm>
              <a:prstGeom prst="rect">
                <a:avLst/>
              </a:prstGeom>
              <a:blipFill rotWithShape="1">
                <a:blip r:embed="rId4"/>
                <a:stretch>
                  <a:fillRect l="-2343" t="-15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1126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702214"/>
            <a:ext cx="857256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Тапсырма:</a:t>
            </a:r>
          </a:p>
          <a:p>
            <a:r>
              <a:rPr lang="kk-K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200 г 15%-дық ерітінді   дайындау үшін қанша тұз және су алу керек?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200 г 10%-дық ерітіндіге 10г тұз қосылды. Ерітіндідегі еріген заттың массалық үлесі қалай өзгереді? Есептеп дәлелде.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300 г 20%-дық ерітіндінің 30% буланып кетсе қалған ерітіндідегі еріген заттың массалық үлесі қанша болғаны?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Натрий гидкросидінің көлемі  2000мл ерітіндісінде 16 г еріген зат болса, осы ерітіндінің молярлық концентрациясы қанша болғаны?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Көлемі 25 мл 10М күкірт қышқылының ерітіндісіне  225 мл суды араластырған кейінгі ерітіндінің молярлық концентрациясы нешеге тең?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100г  5% -дық ас тұзының ерітіндісін дайындау үшін қанша грамм құрғақ тұз және қанша грамм су алу керек?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pPr algn="l"/>
            <a:r>
              <a:rPr lang="kk-KZ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Ас тұзының 0,2 М көлемі 250 см</a:t>
            </a:r>
            <a:r>
              <a:rPr lang="kk-KZ" sz="2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kk-KZ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ерітіндісін дайындау үшін қанша грамм құрғақ тұз және қанша грамм су алу керек?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Массасы 25 г тұзға 225 г су қосылды  алынған ерітіндідегі еріген заттың массалық үлесі қандай?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Егер дайын ерітіндіге еріген заттан тағы қосатын болсақ, онда ерітіндінің концентрациясы өзгере ме? Неге?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150 г 40%-дық ерітіндіге 50г су қосылды? Алынған ерітіндідегі еріген заттың массалық үлесі қандай?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Натрий гидроксидінің 150г 10%-дық және 250г 30%-дық әр түрлі концентрациялы ерітінділерді араластырған. Екі ерітінді қосылған соң алынған жаңа ерітіндідегі еріген заттың массалық үлесі қандай?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41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1715"/>
            <a:ext cx="8136904" cy="4683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5720" y="5500702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https://im3-tub-kz.yandex.net/i?id=55a11b8d54d3766058f4a53cf0bdfe39&amp;n=33&amp;h=190&amp;w=254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657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Мақсаты 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4133055"/>
          </a:xfrm>
        </p:spPr>
        <p:txBody>
          <a:bodyPr>
            <a:noAutofit/>
          </a:bodyPr>
          <a:lstStyle/>
          <a:p>
            <a:pPr lvl="0"/>
            <a:r>
              <a:rPr lang="kk-KZ" sz="4400" dirty="0">
                <a:solidFill>
                  <a:srgbClr val="1408AC"/>
                </a:solidFill>
              </a:rPr>
              <a:t>ерітіндідегі заттың молярлық концентрациясын есептеу</a:t>
            </a:r>
            <a:endParaRPr lang="ru-RU" sz="4400" b="1" i="1" dirty="0" smtClean="0">
              <a:solidFill>
                <a:srgbClr val="1408A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753" y="4797152"/>
            <a:ext cx="1890713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5718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6000792"/>
          </a:xfrm>
        </p:spPr>
        <p:txBody>
          <a:bodyPr>
            <a:noAutofit/>
          </a:bodyPr>
          <a:lstStyle/>
          <a:p>
            <a:pPr algn="l"/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Әрбір ерітінді </a:t>
            </a:r>
            <a:r>
              <a:rPr lang="kk-KZ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еріген зат </a:t>
            </a:r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пен </a:t>
            </a:r>
            <a:r>
              <a:rPr lang="kk-KZ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еріткіштен</a:t>
            </a:r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 тұрады</a:t>
            </a:r>
            <a:br>
              <a:rPr lang="kk-KZ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Ерітінділер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дегеніміз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kk-KZ" sz="3200" b="1" i="1" dirty="0" smtClean="0">
                <a:latin typeface="Times New Roman" pitchFamily="18" charset="0"/>
                <a:cs typeface="Times New Roman" pitchFamily="18" charset="0"/>
              </a:rPr>
              <a:t>еріген зат пен еріткіштен тұратын, құрамы өзгермелі  біртекті жүйе </a:t>
            </a:r>
            <a:br>
              <a:rPr lang="kk-KZ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Еріткіш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 және 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еріген зат 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 е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рітінді 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компоненттері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Еріткіш деп </a:t>
            </a:r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ішінде еріген зат молекула, не ион түрінде біркелкі болып араласатын ортаны айтамыз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2143108" y="428604"/>
            <a:ext cx="4643439" cy="4071966"/>
            <a:chOff x="1142976" y="1643050"/>
            <a:chExt cx="4214842" cy="3786214"/>
          </a:xfrm>
        </p:grpSpPr>
        <p:sp>
          <p:nvSpPr>
            <p:cNvPr id="4" name="Цилиндр 3"/>
            <p:cNvSpPr/>
            <p:nvPr/>
          </p:nvSpPr>
          <p:spPr>
            <a:xfrm>
              <a:off x="1142976" y="1643050"/>
              <a:ext cx="1571636" cy="1714512"/>
            </a:xfrm>
            <a:prstGeom prst="can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H₂O</a:t>
              </a:r>
            </a:p>
            <a:p>
              <a:pPr algn="ctr">
                <a:defRPr/>
              </a:pPr>
              <a:r>
                <a:rPr lang="ru-RU" b="1" dirty="0" err="1"/>
                <a:t>еріткіш</a:t>
              </a:r>
              <a:endParaRPr lang="ru-RU" b="1" dirty="0"/>
            </a:p>
            <a:p>
              <a:pPr algn="ctr">
                <a:defRPr/>
              </a:pPr>
              <a:endParaRPr lang="ru-RU" dirty="0"/>
            </a:p>
          </p:txBody>
        </p:sp>
        <p:sp>
          <p:nvSpPr>
            <p:cNvPr id="5" name="Цилиндр 4"/>
            <p:cNvSpPr/>
            <p:nvPr/>
          </p:nvSpPr>
          <p:spPr>
            <a:xfrm>
              <a:off x="3786182" y="1643050"/>
              <a:ext cx="1571636" cy="1714512"/>
            </a:xfrm>
            <a:prstGeom prst="can">
              <a:avLst/>
            </a:prstGeom>
            <a:solidFill>
              <a:srgbClr val="ECF05A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 err="1"/>
                <a:t>Еріген</a:t>
              </a:r>
              <a:r>
                <a:rPr lang="ru-RU" b="1" dirty="0"/>
                <a:t> </a:t>
              </a:r>
              <a:r>
                <a:rPr lang="ru-RU" b="1" dirty="0" err="1"/>
                <a:t>зат</a:t>
              </a:r>
              <a:endParaRPr lang="ru-RU" b="1" dirty="0"/>
            </a:p>
            <a:p>
              <a:pPr algn="ctr">
                <a:defRPr/>
              </a:pPr>
              <a:endParaRPr lang="ru-RU" b="1" dirty="0"/>
            </a:p>
          </p:txBody>
        </p:sp>
        <p:sp>
          <p:nvSpPr>
            <p:cNvPr id="6" name="Цилиндр 5"/>
            <p:cNvSpPr/>
            <p:nvPr/>
          </p:nvSpPr>
          <p:spPr>
            <a:xfrm>
              <a:off x="2428860" y="3714752"/>
              <a:ext cx="1571636" cy="1714512"/>
            </a:xfrm>
            <a:prstGeom prst="can">
              <a:avLst/>
            </a:prstGeom>
            <a:solidFill>
              <a:srgbClr val="92D05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 err="1"/>
                <a:t>Ерітінді</a:t>
              </a:r>
              <a:r>
                <a:rPr lang="ru-RU" b="1" dirty="0"/>
                <a:t> </a:t>
              </a:r>
            </a:p>
            <a:p>
              <a:pPr algn="ctr">
                <a:defRPr/>
              </a:pPr>
              <a:endParaRPr lang="ru-RU" dirty="0"/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 rot="16200000" flipH="1">
              <a:off x="2500298" y="3286124"/>
              <a:ext cx="500066" cy="3571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 rot="5400000">
              <a:off x="3464712" y="3250405"/>
              <a:ext cx="500066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Содержимое 2"/>
          <p:cNvSpPr txBox="1">
            <a:spLocks/>
          </p:cNvSpPr>
          <p:nvPr/>
        </p:nvSpPr>
        <p:spPr>
          <a:xfrm>
            <a:off x="642911" y="4500570"/>
            <a:ext cx="8321702" cy="15970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</a:t>
            </a:r>
            <a:r>
              <a:rPr kumimoji="0" lang="kk-KZ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ерітінді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 =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</a:t>
            </a:r>
            <a:r>
              <a:rPr kumimoji="0" lang="kk-KZ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еріткіш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+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</a:t>
            </a:r>
            <a:r>
              <a:rPr kumimoji="0" lang="kk-KZ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еритін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зат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</a:t>
            </a:r>
            <a:r>
              <a:rPr kumimoji="0" lang="kk-KZ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еріткіш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</a:t>
            </a:r>
            <a:r>
              <a:rPr kumimoji="0" lang="kk-KZ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ерітінді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–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</a:t>
            </a:r>
            <a:r>
              <a:rPr kumimoji="0" lang="kk-KZ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еритін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зат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775" y="5042173"/>
            <a:ext cx="1890713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87129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4400" b="1" i="1" dirty="0" smtClean="0">
                <a:latin typeface="Times New Roman" pitchFamily="18" charset="0"/>
                <a:cs typeface="Times New Roman" pitchFamily="18" charset="0"/>
              </a:rPr>
              <a:t>Мысалы :</a:t>
            </a:r>
          </a:p>
          <a:p>
            <a:r>
              <a:rPr lang="kk-KZ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000" b="1" i="1" dirty="0">
                <a:solidFill>
                  <a:srgbClr val="1408AC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kk-KZ" sz="4000" b="1" i="1" dirty="0" smtClean="0">
                <a:solidFill>
                  <a:srgbClr val="1408AC"/>
                </a:solidFill>
                <a:latin typeface="Times New Roman" pitchFamily="18" charset="0"/>
                <a:cs typeface="Times New Roman" pitchFamily="18" charset="0"/>
              </a:rPr>
              <a:t>с тұзы </a:t>
            </a:r>
            <a:r>
              <a:rPr lang="kk-KZ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kk-KZ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kk-KZ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kk-KZ" sz="3600" b="1" i="1" dirty="0" smtClean="0">
                <a:latin typeface="Times New Roman" pitchFamily="18" charset="0"/>
                <a:cs typeface="Times New Roman" pitchFamily="18" charset="0"/>
              </a:rPr>
              <a:t>ас тұзының ерітіндісі</a:t>
            </a:r>
          </a:p>
          <a:p>
            <a:r>
              <a:rPr lang="kk-KZ" sz="4000" b="1" i="1" dirty="0" smtClean="0">
                <a:solidFill>
                  <a:srgbClr val="1408AC"/>
                </a:solidFill>
                <a:latin typeface="Times New Roman" pitchFamily="18" charset="0"/>
                <a:cs typeface="Times New Roman" pitchFamily="18" charset="0"/>
              </a:rPr>
              <a:t>Еріген зат </a:t>
            </a:r>
            <a:r>
              <a:rPr lang="kk-KZ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kk-KZ" sz="4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еріткіш</a:t>
            </a:r>
            <a:r>
              <a:rPr lang="kk-KZ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ерітінді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214554"/>
            <a:ext cx="403244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91472" y="2428868"/>
            <a:ext cx="47525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3200" dirty="0" smtClean="0">
                <a:solidFill>
                  <a:srgbClr val="00B0F0"/>
                </a:solidFill>
              </a:rPr>
              <a:t>Еріткіш – растворитель –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solvent </a:t>
            </a:r>
            <a:endParaRPr lang="kk-K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kk-KZ" sz="3200" dirty="0" smtClean="0">
                <a:solidFill>
                  <a:srgbClr val="00B0F0"/>
                </a:solidFill>
              </a:rPr>
              <a:t>Еріген зат – растворенного вещества –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solute </a:t>
            </a:r>
            <a:endParaRPr lang="kk-K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kk-KZ" sz="3200" dirty="0" smtClean="0">
                <a:solidFill>
                  <a:srgbClr val="00B0F0"/>
                </a:solidFill>
              </a:rPr>
              <a:t>Ерітінді –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kk-KZ" sz="3200" dirty="0" smtClean="0">
                <a:solidFill>
                  <a:srgbClr val="00B0F0"/>
                </a:solidFill>
              </a:rPr>
              <a:t>раствор –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solution 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211669"/>
            <a:ext cx="7715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http://www.citruscollege.edu/lc/archive/biology/PublishingImages/c04_04.jpg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685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4293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kk-K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Ерітінді құрамындағы еріткіш қызметін атқаратын компенентті анықтау: </a:t>
            </a:r>
          </a:p>
          <a:p>
            <a:pPr>
              <a:buFont typeface="Arial" charset="0"/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         Ерітіндідегі агрегаттық күйі ерітіндінің агрегаттық күйімен ұқсас компонент </a:t>
            </a:r>
            <a:r>
              <a:rPr lang="kk-K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еріткіш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болып саналады. Мысалы: қанттың судағы ерітіндісінде су- еріткіш. </a:t>
            </a:r>
          </a:p>
          <a:p>
            <a:pPr>
              <a:buFont typeface="Arial" charset="0"/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      Егер еріместен бұрын екі компонент те бірдей агрегаттық күйіде болған болса, онда қайсының мөлшері көп болса соны </a:t>
            </a:r>
            <a:r>
              <a:rPr lang="kk-K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еріткіш</a:t>
            </a: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 дейді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/>
          </a:bodyPr>
          <a:lstStyle/>
          <a:p>
            <a:pPr algn="ctr"/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Ерітіндінің масса не көлем бірлігіндегі заттың масса не зат мөлшерін көрсететін шама ерітінді </a:t>
            </a:r>
            <a:r>
              <a:rPr lang="kk-KZ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концентрациясы(С) 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деп аталады.</a:t>
            </a:r>
          </a:p>
          <a:p>
            <a:pPr algn="ctr">
              <a:buNone/>
            </a:pP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Егер ерітіндідегі еріген заттың мөлшері көп болса , ерітінді </a:t>
            </a:r>
            <a:r>
              <a:rPr lang="kk-KZ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концентрлі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, ал аз болса- </a:t>
            </a:r>
            <a:r>
              <a:rPr lang="kk-KZ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сұйық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 деп аталады.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3600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0" t="46754" r="20364" b="8787"/>
          <a:stretch/>
        </p:blipFill>
        <p:spPr bwMode="auto">
          <a:xfrm>
            <a:off x="1428728" y="1571613"/>
            <a:ext cx="5500726" cy="250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5786" y="285728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Төменде көрсетілген суреттердегі  айырмашылық.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0947" y="4324104"/>
            <a:ext cx="1478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1- сұйық ерітінді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4214818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2концентрациялы ерітінді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143512"/>
            <a:ext cx="6643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1- ер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ітіндідегі еріген зат мөлшері аз, 2- ерітіндіде еріген зат мөлшері көп.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934670"/>
            <a:ext cx="8858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https://im3-tub-kz.yandex.net/i?id=e5d9c498dd8a635a6407fa0c52965c23&amp;n=33&amp;h=190&amp;w=254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6707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99" t="36493" r="3564" b="2880"/>
          <a:stretch/>
        </p:blipFill>
        <p:spPr bwMode="auto">
          <a:xfrm>
            <a:off x="7020272" y="4941168"/>
            <a:ext cx="1892959" cy="163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1" y="260648"/>
            <a:ext cx="87337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Концентрацияның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бірнеше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түрі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бар: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Массалық үлес концентрациясы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еріген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массасының ерітіндінің жалпы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массасына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қатынасы;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оны </a:t>
            </a:r>
            <a:r>
              <a:rPr lang="ru-RU" sz="3600" i="1" dirty="0" err="1" smtClean="0">
                <a:solidFill>
                  <a:srgbClr val="1408AC"/>
                </a:solidFill>
                <a:latin typeface="Times New Roman" pitchFamily="18" charset="0"/>
                <a:cs typeface="Times New Roman" pitchFamily="18" charset="0"/>
              </a:rPr>
              <a:t>процентпен</a:t>
            </a: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сипаттауға болады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Сондықтан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оны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проценттік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концентрация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те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10242" name="AutoShape 2" descr="\omega=\frac{m_1}{m} \cdot 100\;%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19775" t="45898" r="64111" b="46289"/>
          <a:stretch>
            <a:fillRect/>
          </a:stretch>
        </p:blipFill>
        <p:spPr bwMode="auto">
          <a:xfrm>
            <a:off x="2143108" y="4143380"/>
            <a:ext cx="385765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57158" y="5214950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Мұндағы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еріген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заттың массасы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 – ерітіндінің массасы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67507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585858"/>
      </a:dk1>
      <a:lt1>
        <a:sysClr val="window" lastClr="FCFCFC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293</TotalTime>
  <Words>534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Cambria Math</vt:lpstr>
      <vt:lpstr>Times New Roman</vt:lpstr>
      <vt:lpstr>Trebuchet MS</vt:lpstr>
      <vt:lpstr>Wingdings 3</vt:lpstr>
      <vt:lpstr>Грань</vt:lpstr>
      <vt:lpstr>Презентация PowerPoint</vt:lpstr>
      <vt:lpstr>Мақсаты :</vt:lpstr>
      <vt:lpstr>Әрбір ерітінді еріген зат пен еріткіштен тұрады Ерітінділер дегеніміз - еріген зат пен еріткіштен тұратын, құрамы өзгермелі  біртекті жүйе   Еріткіш және еріген зат - ерітінді компоненттері  Еріткіш деп ішінде еріген зат молекула, не ион түрінде біркелкі болып араласатын ортаны айтамыз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7. Ас тұзының 0,2 М көлемі 250 см3 ерітіндісін дайындау үшін қанша грамм құрғақ тұз және қанша грамм су алу керек? 8. Массасы 25 г тұзға 225 г су қосылды  алынған ерітіндідегі еріген заттың массалық үлесі қандай?  9. Егер дайын ерітіндіге еріген заттан тағы қосатын болсақ, онда ерітіндінің концентрациясы өзгере ме? Неге?  10. 150 г 40%-дық ерітіндіге 50г су қосылды? Алынған ерітіндідегі еріген заттың массалық үлесі қандай? 11. Натрий гидроксидінің 150г 10%-дық және 250г 30%-дық әр түрлі концентрациялы ерітінділерді араластырған. Екі ерітінді қосылған соң алынған жаңа ерітіндідегі еріген заттың массалық үлесі қандай? 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</dc:creator>
  <cp:lastModifiedBy>user</cp:lastModifiedBy>
  <cp:revision>38</cp:revision>
  <dcterms:created xsi:type="dcterms:W3CDTF">2014-10-25T10:50:25Z</dcterms:created>
  <dcterms:modified xsi:type="dcterms:W3CDTF">2020-03-18T05:08:54Z</dcterms:modified>
</cp:coreProperties>
</file>